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j2HFtXthhB3tPFjGZVZNU8jtQD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font" Target="fonts/Roboto-bold.fntdata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43" Type="http://customschemas.google.com/relationships/presentationmetadata" Target="meta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font" Target="fonts/RobotoSlab-regular.fntdata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5b1a98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5b1a98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dbec7f54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adbec7f54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dbec7f54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adbec7f54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dbec7f54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adbec7f54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dbec7f54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adbec7f54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dbec7f54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adbec7f54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15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DBSCAN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Definition and concept.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Parameters.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Definitions.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Method workflow.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Optimal parameters.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DEFINITION AND CONCEPT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1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b="1" i="0" lang="en" sz="1800" u="none" cap="none" strike="noStrike">
                <a:solidFill>
                  <a:srgbClr val="64C3F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="1" i="0" lang="en" sz="1800" u="none" cap="none" strike="noStrike">
                <a:solidFill>
                  <a:srgbClr val="E691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1" i="0" lang="en" sz="1800" u="none" cap="none" strike="noStrike">
                <a:solidFill>
                  <a:srgbClr val="A64D7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Density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64C3F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Spatial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800" u="none" cap="none" strike="noStrike">
                <a:solidFill>
                  <a:srgbClr val="99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Clustering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b="0" i="0" lang="en" sz="1800" u="none" cap="none" strike="noStrike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Applications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</a:t>
            </a:r>
            <a:r>
              <a:rPr b="0" i="0" lang="en" sz="1800" u="none" cap="none" strike="noStrike">
                <a:solidFill>
                  <a:srgbClr val="A64D7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Noise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Especially suited when the clusters doesn’t have the same density and shape.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groups sets of points according to the density surrounding.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fails when the density of the clusters is not similar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5b1a982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PARAMETERS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5b1a982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5b1a982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EPSILON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Is the radius of a spherical neighbourhood around each point or sample of the dataset.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MinPoints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The minimum number of points inside the neighbourhood to create a cluster.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ga35b1a982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8475" y="2476500"/>
            <a:ext cx="4572837" cy="3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adbec7f544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8175" y="499145"/>
            <a:ext cx="2788524" cy="183885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adbec7f544_0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DEFINITIONS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dbec7f544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adbec7f544_0_1"/>
          <p:cNvSpPr txBox="1"/>
          <p:nvPr/>
        </p:nvSpPr>
        <p:spPr>
          <a:xfrm>
            <a:off x="707225" y="2283625"/>
            <a:ext cx="76464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Epsilon Neighbourhood of a point ‘p’: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the set of points within epsilon distance from ‘p’.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point ‘q’ is a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Directly density reachable point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 point ‘p’ if: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‘q’ belongs to the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epsilon neighbourhood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‘p’.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neighbourhood of ‘</a:t>
            </a:r>
            <a:r>
              <a:rPr lang="en" sz="15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’ has minimum of MinPoints.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point ‘q’  is said to be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Directly reachable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point from ‘p’ if there is a sequence of points S={p1, p2, p3,...} that are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directly density reachable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p.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dbec7f544_0_2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DEFINITIONS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dbec7f544_0_2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adbec7f544_0_20"/>
          <p:cNvSpPr txBox="1"/>
          <p:nvPr/>
        </p:nvSpPr>
        <p:spPr>
          <a:xfrm>
            <a:off x="693000" y="13024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point ‘q’ is said to be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Density connected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‘p’ if there is third point ‘o’ such that both ‘p’ and ‘q’ are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Density reachable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‘o’.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Core point</a:t>
            </a:r>
            <a:r>
              <a:rPr b="0" i="0" lang="en" sz="18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point that contains MinPoints within the epsilon neighbourhood.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chemeClr val="accent6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Border point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point which is density reachable from a core point but not necessarily a core point.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Cluster ‘C’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given epsilon and Min Points is a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subset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‘D’ of points that: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Every pair of points ‘p’ and ‘q’ are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Density reachable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1" i="0" lang="en" sz="1800" u="none" cap="none" strike="noStrike">
                <a:solidFill>
                  <a:srgbClr val="3C78D8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Noise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: Every point not belonging to any cluster ‘C’ of the dataset.</a:t>
            </a:r>
            <a:endParaRPr b="0" i="0" sz="1800" u="none" cap="none" strike="noStrike">
              <a:solidFill>
                <a:srgbClr val="172B4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dbec7f544_0_1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METHOD WORKFLOW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adbec7f544_0_1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adbec7f544_0_1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the points in the dataset are marked as “unvisited”.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random point ‘p’ of the dataset is selected and marked as “visited”.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neighbourhood of this point is selected it’s checked to know if there are Min Points or more closer than epsilon.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not, we mark the dot as “Noise” and we select another point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so, a new cluster ‘C’ is created and the point is added to the cluster and: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the points inside the ‘p’ neighbourhood are marked as “visited”.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■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the new points have MinPoints on the neighbourhood they are include to the cluster ‘C’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dbec7f544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METHOD WORKFLOW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adbec7f544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adbec7f544_0_26"/>
          <p:cNvSpPr/>
          <p:nvPr/>
        </p:nvSpPr>
        <p:spPr>
          <a:xfrm>
            <a:off x="2128725" y="1399175"/>
            <a:ext cx="1656900" cy="7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a random point ‘p’ and mark it as ‘visited’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adbec7f544_0_26"/>
          <p:cNvSpPr/>
          <p:nvPr/>
        </p:nvSpPr>
        <p:spPr>
          <a:xfrm>
            <a:off x="4183300" y="1441025"/>
            <a:ext cx="1219800" cy="71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Determine the epsilon neighborhood of ‘p’ = N(e,p)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adbec7f544_0_26"/>
          <p:cNvSpPr/>
          <p:nvPr/>
        </p:nvSpPr>
        <p:spPr>
          <a:xfrm>
            <a:off x="611875" y="1475375"/>
            <a:ext cx="1162200" cy="64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 all the point as ‘unvisited’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adbec7f544_0_26"/>
          <p:cNvSpPr/>
          <p:nvPr/>
        </p:nvSpPr>
        <p:spPr>
          <a:xfrm>
            <a:off x="5876975" y="1325593"/>
            <a:ext cx="2011200" cy="9354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‘p’ has MinPoints?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adbec7f544_0_26"/>
          <p:cNvSpPr/>
          <p:nvPr/>
        </p:nvSpPr>
        <p:spPr>
          <a:xfrm>
            <a:off x="6190325" y="425475"/>
            <a:ext cx="1384500" cy="54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 ‘p’ as ‘noise’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adbec7f544_0_26"/>
          <p:cNvSpPr/>
          <p:nvPr/>
        </p:nvSpPr>
        <p:spPr>
          <a:xfrm>
            <a:off x="6078875" y="2558325"/>
            <a:ext cx="1656900" cy="7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new cluster ‘C’ and add ‘p’ to ‘C’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adbec7f544_0_26"/>
          <p:cNvSpPr/>
          <p:nvPr/>
        </p:nvSpPr>
        <p:spPr>
          <a:xfrm>
            <a:off x="578525" y="2558325"/>
            <a:ext cx="1656900" cy="7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 it as ‘visited’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determine M(e,q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adbec7f544_0_26"/>
          <p:cNvSpPr/>
          <p:nvPr/>
        </p:nvSpPr>
        <p:spPr>
          <a:xfrm>
            <a:off x="3269050" y="2558325"/>
            <a:ext cx="1656900" cy="7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‘q’ in N(e,p):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adbec7f544_0_26"/>
          <p:cNvSpPr/>
          <p:nvPr/>
        </p:nvSpPr>
        <p:spPr>
          <a:xfrm>
            <a:off x="678100" y="3774493"/>
            <a:ext cx="2062200" cy="7788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M(e,q) has Minpoints?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adbec7f544_0_26"/>
          <p:cNvSpPr/>
          <p:nvPr/>
        </p:nvSpPr>
        <p:spPr>
          <a:xfrm>
            <a:off x="3155197" y="3783493"/>
            <a:ext cx="1656900" cy="7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the M(e,q) to N(e,p) if they weren’t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adbec7f544_0_26"/>
          <p:cNvSpPr/>
          <p:nvPr/>
        </p:nvSpPr>
        <p:spPr>
          <a:xfrm>
            <a:off x="5802700" y="3777175"/>
            <a:ext cx="1656900" cy="77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N(e,p) untouched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gadbec7f544_0_26"/>
          <p:cNvCxnSpPr>
            <a:stCxn id="276" idx="3"/>
            <a:endCxn id="274" idx="1"/>
          </p:cNvCxnSpPr>
          <p:nvPr/>
        </p:nvCxnSpPr>
        <p:spPr>
          <a:xfrm flipH="1" rot="10800000">
            <a:off x="1774075" y="1788425"/>
            <a:ext cx="354600" cy="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" name="Google Shape;286;gadbec7f544_0_26"/>
          <p:cNvCxnSpPr>
            <a:stCxn id="274" idx="3"/>
            <a:endCxn id="275" idx="1"/>
          </p:cNvCxnSpPr>
          <p:nvPr/>
        </p:nvCxnSpPr>
        <p:spPr>
          <a:xfrm>
            <a:off x="3785625" y="1788575"/>
            <a:ext cx="3978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" name="Google Shape;287;gadbec7f544_0_26"/>
          <p:cNvCxnSpPr>
            <a:stCxn id="275" idx="3"/>
            <a:endCxn id="277" idx="1"/>
          </p:cNvCxnSpPr>
          <p:nvPr/>
        </p:nvCxnSpPr>
        <p:spPr>
          <a:xfrm flipH="1" rot="10800000">
            <a:off x="5403100" y="1793375"/>
            <a:ext cx="474000" cy="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8" name="Google Shape;288;gadbec7f544_0_26"/>
          <p:cNvCxnSpPr>
            <a:stCxn id="277" idx="0"/>
            <a:endCxn id="278" idx="2"/>
          </p:cNvCxnSpPr>
          <p:nvPr/>
        </p:nvCxnSpPr>
        <p:spPr>
          <a:xfrm rot="10800000">
            <a:off x="6882575" y="974893"/>
            <a:ext cx="0" cy="35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9" name="Google Shape;289;gadbec7f544_0_26"/>
          <p:cNvSpPr txBox="1"/>
          <p:nvPr/>
        </p:nvSpPr>
        <p:spPr>
          <a:xfrm>
            <a:off x="7086500" y="1026225"/>
            <a:ext cx="692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gadbec7f544_0_26"/>
          <p:cNvCxnSpPr>
            <a:stCxn id="277" idx="2"/>
            <a:endCxn id="279" idx="0"/>
          </p:cNvCxnSpPr>
          <p:nvPr/>
        </p:nvCxnSpPr>
        <p:spPr>
          <a:xfrm>
            <a:off x="6882575" y="2260993"/>
            <a:ext cx="24900" cy="29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1" name="Google Shape;291;gadbec7f544_0_26"/>
          <p:cNvSpPr txBox="1"/>
          <p:nvPr/>
        </p:nvSpPr>
        <p:spPr>
          <a:xfrm>
            <a:off x="7162700" y="2169225"/>
            <a:ext cx="692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adbec7f544_0_26"/>
          <p:cNvCxnSpPr>
            <a:stCxn id="279" idx="1"/>
            <a:endCxn id="281" idx="3"/>
          </p:cNvCxnSpPr>
          <p:nvPr/>
        </p:nvCxnSpPr>
        <p:spPr>
          <a:xfrm rot="10800000">
            <a:off x="4925975" y="2947725"/>
            <a:ext cx="1152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3" name="Google Shape;293;gadbec7f544_0_26"/>
          <p:cNvCxnSpPr>
            <a:stCxn id="281" idx="1"/>
            <a:endCxn id="280" idx="3"/>
          </p:cNvCxnSpPr>
          <p:nvPr/>
        </p:nvCxnSpPr>
        <p:spPr>
          <a:xfrm rot="10800000">
            <a:off x="2235550" y="2947725"/>
            <a:ext cx="1033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4" name="Google Shape;294;gadbec7f544_0_26"/>
          <p:cNvCxnSpPr>
            <a:stCxn id="280" idx="2"/>
            <a:endCxn id="282" idx="0"/>
          </p:cNvCxnSpPr>
          <p:nvPr/>
        </p:nvCxnSpPr>
        <p:spPr>
          <a:xfrm>
            <a:off x="1406975" y="3337125"/>
            <a:ext cx="302100" cy="43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5" name="Google Shape;295;gadbec7f544_0_26"/>
          <p:cNvCxnSpPr>
            <a:stCxn id="282" idx="3"/>
            <a:endCxn id="283" idx="1"/>
          </p:cNvCxnSpPr>
          <p:nvPr/>
        </p:nvCxnSpPr>
        <p:spPr>
          <a:xfrm>
            <a:off x="2740300" y="4163893"/>
            <a:ext cx="4149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6" name="Google Shape;296;gadbec7f544_0_26"/>
          <p:cNvSpPr txBox="1"/>
          <p:nvPr/>
        </p:nvSpPr>
        <p:spPr>
          <a:xfrm>
            <a:off x="2418875" y="3622700"/>
            <a:ext cx="4740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gadbec7f544_0_26"/>
          <p:cNvCxnSpPr>
            <a:stCxn id="282" idx="2"/>
            <a:endCxn id="284" idx="1"/>
          </p:cNvCxnSpPr>
          <p:nvPr/>
        </p:nvCxnSpPr>
        <p:spPr>
          <a:xfrm rot="-5400000">
            <a:off x="3562600" y="2313193"/>
            <a:ext cx="386700" cy="4093500"/>
          </a:xfrm>
          <a:prstGeom prst="bentConnector4">
            <a:avLst>
              <a:gd fmla="val -31124" name="adj1"/>
              <a:gd fmla="val 86505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gadbec7f544_0_26"/>
          <p:cNvSpPr txBox="1"/>
          <p:nvPr/>
        </p:nvSpPr>
        <p:spPr>
          <a:xfrm>
            <a:off x="906150" y="4449100"/>
            <a:ext cx="4740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gadbec7f544_0_26"/>
          <p:cNvCxnSpPr>
            <a:stCxn id="282" idx="1"/>
            <a:endCxn id="281" idx="0"/>
          </p:cNvCxnSpPr>
          <p:nvPr/>
        </p:nvCxnSpPr>
        <p:spPr>
          <a:xfrm flipH="1" rot="10800000">
            <a:off x="678100" y="2558293"/>
            <a:ext cx="3419400" cy="1605600"/>
          </a:xfrm>
          <a:prstGeom prst="bentConnector4">
            <a:avLst>
              <a:gd fmla="val -6964" name="adj1"/>
              <a:gd fmla="val 114829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gadbec7f544_0_26"/>
          <p:cNvCxnSpPr>
            <a:endCxn id="281" idx="0"/>
          </p:cNvCxnSpPr>
          <p:nvPr/>
        </p:nvCxnSpPr>
        <p:spPr>
          <a:xfrm flipH="1">
            <a:off x="4097500" y="2312025"/>
            <a:ext cx="3000" cy="24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bec7f544_0_10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OPTIMAL PARAMETERS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adbec7f544_0_10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adbec7f544_0_10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rule of thumb to select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Min Points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 MinPoints = 2 * number_of_features.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select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epsilon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 the k = MinPoints nearest neighbours of each point.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Sort the distances.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Plot the average distance between each point and its k-neighbours.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the distance for which there is an “elbow”.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